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7"/>
  </p:notesMasterIdLst>
  <p:handoutMasterIdLst>
    <p:handoutMasterId r:id="rId68"/>
  </p:handoutMasterIdLst>
  <p:sldIdLst>
    <p:sldId id="895" r:id="rId2"/>
    <p:sldId id="939" r:id="rId3"/>
    <p:sldId id="1194" r:id="rId4"/>
    <p:sldId id="1198" r:id="rId5"/>
    <p:sldId id="1224" r:id="rId6"/>
    <p:sldId id="1229" r:id="rId7"/>
    <p:sldId id="1009" r:id="rId8"/>
    <p:sldId id="1015" r:id="rId9"/>
    <p:sldId id="1212" r:id="rId10"/>
    <p:sldId id="1241" r:id="rId11"/>
    <p:sldId id="1242" r:id="rId12"/>
    <p:sldId id="1244" r:id="rId13"/>
    <p:sldId id="1205" r:id="rId14"/>
    <p:sldId id="1283" r:id="rId15"/>
    <p:sldId id="1204" r:id="rId16"/>
    <p:sldId id="1274" r:id="rId17"/>
    <p:sldId id="1279" r:id="rId18"/>
    <p:sldId id="1269" r:id="rId19"/>
    <p:sldId id="1248" r:id="rId20"/>
    <p:sldId id="1250" r:id="rId21"/>
    <p:sldId id="1251" r:id="rId22"/>
    <p:sldId id="1252" r:id="rId23"/>
    <p:sldId id="1253" r:id="rId24"/>
    <p:sldId id="1254" r:id="rId25"/>
    <p:sldId id="1255" r:id="rId26"/>
    <p:sldId id="1256" r:id="rId27"/>
    <p:sldId id="1257" r:id="rId28"/>
    <p:sldId id="1258" r:id="rId29"/>
    <p:sldId id="1260" r:id="rId30"/>
    <p:sldId id="1259" r:id="rId31"/>
    <p:sldId id="1261" r:id="rId32"/>
    <p:sldId id="1263" r:id="rId33"/>
    <p:sldId id="1264" r:id="rId34"/>
    <p:sldId id="1265" r:id="rId35"/>
    <p:sldId id="1213" r:id="rId36"/>
    <p:sldId id="1278" r:id="rId37"/>
    <p:sldId id="1276" r:id="rId38"/>
    <p:sldId id="1272" r:id="rId39"/>
    <p:sldId id="1236" r:id="rId40"/>
    <p:sldId id="1239" r:id="rId41"/>
    <p:sldId id="1237" r:id="rId42"/>
    <p:sldId id="1238" r:id="rId43"/>
    <p:sldId id="1240" r:id="rId44"/>
    <p:sldId id="1234" r:id="rId45"/>
    <p:sldId id="1266" r:id="rId46"/>
    <p:sldId id="1268" r:id="rId47"/>
    <p:sldId id="1281" r:id="rId48"/>
    <p:sldId id="1280" r:id="rId49"/>
    <p:sldId id="1219" r:id="rId50"/>
    <p:sldId id="1211" r:id="rId51"/>
    <p:sldId id="1245" r:id="rId52"/>
    <p:sldId id="1235" r:id="rId53"/>
    <p:sldId id="1282" r:id="rId54"/>
    <p:sldId id="1271" r:id="rId55"/>
    <p:sldId id="1225" r:id="rId56"/>
    <p:sldId id="1230" r:id="rId57"/>
    <p:sldId id="1231" r:id="rId58"/>
    <p:sldId id="1227" r:id="rId59"/>
    <p:sldId id="1284" r:id="rId60"/>
    <p:sldId id="1246" r:id="rId61"/>
    <p:sldId id="1221" r:id="rId62"/>
    <p:sldId id="1222" r:id="rId63"/>
    <p:sldId id="1247" r:id="rId64"/>
    <p:sldId id="1200" r:id="rId65"/>
    <p:sldId id="1270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4"/>
            <p14:sldId id="1198"/>
            <p14:sldId id="1224"/>
            <p14:sldId id="1229"/>
            <p14:sldId id="1009"/>
            <p14:sldId id="1015"/>
            <p14:sldId id="1212"/>
            <p14:sldId id="1241"/>
            <p14:sldId id="1242"/>
            <p14:sldId id="1244"/>
            <p14:sldId id="1205"/>
            <p14:sldId id="1283"/>
            <p14:sldId id="1204"/>
            <p14:sldId id="1274"/>
            <p14:sldId id="1279"/>
            <p14:sldId id="1269"/>
            <p14:sldId id="1248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60"/>
            <p14:sldId id="1259"/>
            <p14:sldId id="1261"/>
            <p14:sldId id="1263"/>
            <p14:sldId id="1264"/>
            <p14:sldId id="1265"/>
            <p14:sldId id="1213"/>
            <p14:sldId id="1278"/>
            <p14:sldId id="1276"/>
            <p14:sldId id="1272"/>
            <p14:sldId id="1236"/>
            <p14:sldId id="1239"/>
            <p14:sldId id="1237"/>
            <p14:sldId id="1238"/>
            <p14:sldId id="1240"/>
            <p14:sldId id="1234"/>
            <p14:sldId id="1266"/>
            <p14:sldId id="1268"/>
            <p14:sldId id="1281"/>
            <p14:sldId id="1280"/>
            <p14:sldId id="1219"/>
            <p14:sldId id="1211"/>
            <p14:sldId id="1245"/>
            <p14:sldId id="1235"/>
            <p14:sldId id="1282"/>
            <p14:sldId id="1271"/>
            <p14:sldId id="1225"/>
            <p14:sldId id="1230"/>
            <p14:sldId id="1231"/>
            <p14:sldId id="1227"/>
            <p14:sldId id="1284"/>
            <p14:sldId id="1246"/>
            <p14:sldId id="1221"/>
            <p14:sldId id="1222"/>
            <p14:sldId id="1247"/>
            <p14:sldId id="1200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9E60B8"/>
    <a:srgbClr val="B04432"/>
    <a:srgbClr val="FB8E20"/>
    <a:srgbClr val="D4EBE9"/>
    <a:srgbClr val="5AB88F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23"/>
    <p:restoredTop sz="96911" autoAdjust="0"/>
  </p:normalViewPr>
  <p:slideViewPr>
    <p:cSldViewPr snapToGrid="0" snapToObjects="1">
      <p:cViewPr varScale="1">
        <p:scale>
          <a:sx n="188" d="100"/>
          <a:sy n="188" d="100"/>
        </p:scale>
        <p:origin x="176" y="6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14.10.21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PAU21ZUw" TargetMode="External"/><Relationship Id="rId2" Type="http://schemas.openxmlformats.org/officeDocument/2006/relationships/hyperlink" Target="https://reactjs.org/blog/2020/12/21/data-fetching-with-react-server-component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eactjs/rfcs/pull/188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354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897719"/>
            <a:ext cx="7707756" cy="197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222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1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38131" y="278504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2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804008" y="1352089"/>
            <a:ext cx="430692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5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München | 10. November 2021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14656" y="3212529"/>
            <a:ext cx="4427558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151" b="1" dirty="0" err="1">
                <a:solidFill>
                  <a:srgbClr val="36544F"/>
                </a:solidFill>
              </a:rPr>
              <a:t>Slides</a:t>
            </a:r>
            <a:r>
              <a:rPr lang="de-DE" sz="1151" b="1" dirty="0">
                <a:solidFill>
                  <a:srgbClr val="36544F"/>
                </a:solidFill>
              </a:rPr>
              <a:t>: https://</a:t>
            </a:r>
            <a:r>
              <a:rPr lang="de-DE" sz="1151" b="1" dirty="0" err="1">
                <a:solidFill>
                  <a:srgbClr val="36544F"/>
                </a:solidFill>
              </a:rPr>
              <a:t>react.schule</a:t>
            </a:r>
            <a:r>
              <a:rPr lang="de-DE" sz="1151" b="1" dirty="0">
                <a:solidFill>
                  <a:srgbClr val="36544F"/>
                </a:solidFill>
              </a:rPr>
              <a:t>/wjax2021-server-components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14657" y="2725070"/>
            <a:ext cx="4427558" cy="48745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33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Components</a:t>
            </a:r>
            <a:endParaRPr lang="de-DE" sz="1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React-Komponenten, 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können keine Server-Komponenten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React-</a:t>
            </a:r>
            <a:r>
              <a:rPr lang="de-DE" dirty="0"/>
              <a:t>Client zurück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React-Client zurück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</a:t>
            </a:r>
            <a:r>
              <a:rPr lang="de-DE" dirty="0" err="1"/>
              <a:t>Resourcen</a:t>
            </a:r>
            <a:r>
              <a:rPr lang="de-DE" dirty="0"/>
              <a:t>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16EBD-6212-EF4B-B64C-57A1AFEA0EEA}"/>
              </a:ext>
            </a:extLst>
          </p:cNvPr>
          <p:cNvSpPr/>
          <p:nvPr/>
        </p:nvSpPr>
        <p:spPr>
          <a:xfrm>
            <a:off x="455361" y="342721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4723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/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r>
              <a:rPr lang="de-DE" dirty="0"/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Rendering und Updates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09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79"/>
            <a:ext cx="3714750" cy="2116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FD41-C008-214C-AF8E-D8C5C5F57227}"/>
              </a:ext>
            </a:extLst>
          </p:cNvPr>
          <p:cNvSpPr/>
          <p:nvPr/>
        </p:nvSpPr>
        <p:spPr>
          <a:xfrm>
            <a:off x="5432890" y="1589186"/>
            <a:ext cx="3714750" cy="623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BlogApp</a:t>
            </a:r>
            <a:r>
              <a:rPr lang="de-DE" sz="1151" dirty="0">
                <a:solidFill>
                  <a:srgbClr val="36544F"/>
                </a:solidFill>
              </a:rPr>
              <a:t> würde Liste oder Einzel-</a:t>
            </a:r>
          </a:p>
          <a:p>
            <a:r>
              <a:rPr lang="de-DE" sz="1151" dirty="0">
                <a:solidFill>
                  <a:srgbClr val="36544F"/>
                </a:solidFill>
              </a:rPr>
              <a:t>Darstellung rendern</a:t>
            </a:r>
          </a:p>
          <a:p>
            <a:endParaRPr lang="de-DE" sz="115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A087B5F-4354-464F-B7F9-E6F5926E7E37}"/>
              </a:ext>
            </a:extLst>
          </p:cNvPr>
          <p:cNvSpPr/>
          <p:nvPr/>
        </p:nvSpPr>
        <p:spPr>
          <a:xfrm>
            <a:off x="2120010" y="1589186"/>
            <a:ext cx="1211435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60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51603" y="315650"/>
            <a:ext cx="6240812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597590" y="1978807"/>
            <a:ext cx="37147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  <a:endParaRPr lang="de-DE" sz="1151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73" y="1978809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5026358" y="394079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44133-6867-0748-A535-2AC169AD5FFE}"/>
              </a:ext>
            </a:extLst>
          </p:cNvPr>
          <p:cNvSpPr/>
          <p:nvPr/>
        </p:nvSpPr>
        <p:spPr>
          <a:xfrm>
            <a:off x="5432890" y="1888344"/>
            <a:ext cx="3714750" cy="4465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(</a:t>
            </a:r>
            <a:r>
              <a:rPr lang="de-DE" sz="1151" dirty="0" err="1">
                <a:solidFill>
                  <a:srgbClr val="36544F"/>
                </a:solidFill>
              </a:rPr>
              <a:t>BlogAppServer</a:t>
            </a:r>
            <a:r>
              <a:rPr lang="de-DE" sz="1151" dirty="0">
                <a:solidFill>
                  <a:srgbClr val="36544F"/>
                </a:solidFill>
              </a:rPr>
              <a:t> würde es nicht geben)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C41F3B-79AB-DB4E-8C46-CC49E71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960CD71-F177-4D46-BF97-F9876309CFA9}"/>
              </a:ext>
            </a:extLst>
          </p:cNvPr>
          <p:cNvSpPr/>
          <p:nvPr/>
        </p:nvSpPr>
        <p:spPr>
          <a:xfrm>
            <a:off x="2289343" y="1841797"/>
            <a:ext cx="1211435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056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80"/>
            <a:ext cx="3714750" cy="22780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PostListPage</a:t>
            </a:r>
            <a:r>
              <a:rPr lang="de-DE" sz="1151" dirty="0">
                <a:solidFill>
                  <a:srgbClr val="36544F"/>
                </a:solidFill>
              </a:rPr>
              <a:t> würde Daten laden</a:t>
            </a:r>
          </a:p>
          <a:p>
            <a:r>
              <a:rPr lang="de-DE" sz="1151" dirty="0">
                <a:solidFill>
                  <a:srgbClr val="36544F"/>
                </a:solidFill>
              </a:rPr>
              <a:t>und </a:t>
            </a:r>
            <a:r>
              <a:rPr lang="de-DE" sz="1151" dirty="0" err="1">
                <a:solidFill>
                  <a:srgbClr val="36544F"/>
                </a:solidFill>
              </a:rPr>
              <a:t>Children</a:t>
            </a:r>
            <a:r>
              <a:rPr lang="de-DE" sz="1151" dirty="0">
                <a:solidFill>
                  <a:srgbClr val="36544F"/>
                </a:solidFill>
              </a:rPr>
              <a:t> rendern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posts.map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 =&gt;&lt;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={p}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)}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FC2EB0-0DFE-A544-AF76-9A3F1B0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1CC8EB-0478-D846-8E21-D0C9E0C292E9}"/>
              </a:ext>
            </a:extLst>
          </p:cNvPr>
          <p:cNvSpPr/>
          <p:nvPr/>
        </p:nvSpPr>
        <p:spPr>
          <a:xfrm>
            <a:off x="2424810" y="2124279"/>
            <a:ext cx="1530817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72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388899"/>
            <a:ext cx="3714750" cy="21085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PostPreview</a:t>
            </a:r>
            <a:r>
              <a:rPr lang="de-DE" sz="1151" dirty="0">
                <a:solidFill>
                  <a:srgbClr val="36544F"/>
                </a:solidFill>
              </a:rPr>
              <a:t> würde Post darstellen und Knopf rendern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B16AA6-831D-BC42-BF42-374344D1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CBCA69E-70FD-0B42-AE49-8FBD95182808}"/>
              </a:ext>
            </a:extLst>
          </p:cNvPr>
          <p:cNvSpPr/>
          <p:nvPr/>
        </p:nvSpPr>
        <p:spPr>
          <a:xfrm>
            <a:off x="2506090" y="2388899"/>
            <a:ext cx="1612097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800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21009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r>
              <a:rPr lang="de-DE" sz="1151" dirty="0">
                <a:solidFill>
                  <a:srgbClr val="36544F"/>
                </a:solidFill>
              </a:rPr>
              <a:t> setzen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() =&gt; </a:t>
            </a:r>
            <a:r>
              <a:rPr lang="de-DE" sz="12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}...&lt;/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1BDAC-5F3E-3046-A83D-D50C43C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A76F385-342C-6E47-AA38-B721E794722B}"/>
              </a:ext>
            </a:extLst>
          </p:cNvPr>
          <p:cNvSpPr/>
          <p:nvPr/>
        </p:nvSpPr>
        <p:spPr>
          <a:xfrm>
            <a:off x="2675424" y="2652600"/>
            <a:ext cx="1591776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355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8007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setzen,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App würde neu gerendert ✅</a:t>
            </a:r>
            <a:endParaRPr lang="de-DE" sz="1151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F6437921-B013-7E4E-958C-28F1ABD9D8C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200" y="2804440"/>
            <a:ext cx="1165690" cy="19442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EE9BC3B-9276-3F4E-8F9D-C72EBE462EF4}"/>
              </a:ext>
            </a:extLst>
          </p:cNvPr>
          <p:cNvCxnSpPr>
            <a:cxnSpLocks/>
          </p:cNvCxnSpPr>
          <p:nvPr/>
        </p:nvCxnSpPr>
        <p:spPr>
          <a:xfrm flipV="1">
            <a:off x="5432890" y="1788459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>
            <a:off x="3405470" y="1788459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75F2548-8969-484B-AD15-ECEB5525F6CA}"/>
              </a:ext>
            </a:extLst>
          </p:cNvPr>
          <p:cNvSpPr/>
          <p:nvPr/>
        </p:nvSpPr>
        <p:spPr>
          <a:xfrm rot="16200000">
            <a:off x="4594540" y="2456335"/>
            <a:ext cx="19364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5EDC5E-5500-B94E-A837-1BAE72FA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A2B00BE-B366-374A-8B6D-686CE93AF73F}"/>
              </a:ext>
            </a:extLst>
          </p:cNvPr>
          <p:cNvSpPr/>
          <p:nvPr/>
        </p:nvSpPr>
        <p:spPr>
          <a:xfrm>
            <a:off x="2675424" y="2652600"/>
            <a:ext cx="1591776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52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79" y="1673599"/>
            <a:ext cx="4308382" cy="2137317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 flipV="1">
            <a:off x="3149974" y="1796715"/>
            <a:ext cx="0" cy="247240"/>
          </a:xfrm>
          <a:prstGeom prst="line">
            <a:avLst/>
          </a:prstGeom>
          <a:ln w="476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1AC458B-28A8-3344-8A3C-5D9C651BEED2}"/>
              </a:ext>
            </a:extLst>
          </p:cNvPr>
          <p:cNvSpPr/>
          <p:nvPr/>
        </p:nvSpPr>
        <p:spPr>
          <a:xfrm>
            <a:off x="3257244" y="1658215"/>
            <a:ext cx="938077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b="1" i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Server-Call!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A9788F-939C-8543-8843-728E4CF563F6}"/>
              </a:ext>
            </a:extLst>
          </p:cNvPr>
          <p:cNvSpPr/>
          <p:nvPr/>
        </p:nvSpPr>
        <p:spPr>
          <a:xfrm>
            <a:off x="5482731" y="1658215"/>
            <a:ext cx="2756956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B04432"/>
                </a:solidFill>
                <a:latin typeface="Source Sans Pro" panose="020B0503030403020204" pitchFamily="34" charset="0"/>
              </a:rPr>
              <a:t>BlogApp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 will </a:t>
            </a:r>
            <a:r>
              <a:rPr lang="de-DE" sz="1151" b="1" dirty="0">
                <a:solidFill>
                  <a:srgbClr val="B04432"/>
                </a:solidFill>
                <a:latin typeface="Source Sans Pro" panose="020B0503030403020204" pitchFamily="34" charset="0"/>
              </a:rPr>
              <a:t>Server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-Komponenten</a:t>
            </a:r>
          </a:p>
          <a:p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darstellen</a:t>
            </a:r>
          </a:p>
        </p:txBody>
      </p:sp>
    </p:spTree>
    <p:extLst>
      <p:ext uri="{BB962C8B-B14F-4D97-AF65-F5344CB8AC3E}">
        <p14:creationId xmlns:p14="http://schemas.microsoft.com/office/powerpoint/2010/main" val="1041034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8F1825-A227-294E-90A2-8E0873B0B7FF}"/>
              </a:ext>
            </a:extLst>
          </p:cNvPr>
          <p:cNvSpPr/>
          <p:nvPr/>
        </p:nvSpPr>
        <p:spPr>
          <a:xfrm>
            <a:off x="1075245" y="2500268"/>
            <a:ext cx="6283658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löst Server Request aus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// aus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("https://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react.server?postId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=" +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599648-2E05-7247-BAE3-8A0268DA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2E8162-5EAA-274D-9F86-E894F8000889}"/>
              </a:ext>
            </a:extLst>
          </p:cNvPr>
          <p:cNvSpPr txBox="1"/>
          <p:nvPr/>
        </p:nvSpPr>
        <p:spPr>
          <a:xfrm>
            <a:off x="3139403" y="370059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😳 🤔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BC939F-44B7-B541-B8BF-DFDD34450C19}"/>
              </a:ext>
            </a:extLst>
          </p:cNvPr>
          <p:cNvSpPr/>
          <p:nvPr/>
        </p:nvSpPr>
        <p:spPr>
          <a:xfrm>
            <a:off x="2433303" y="3458721"/>
            <a:ext cx="1069742" cy="148281"/>
          </a:xfrm>
          <a:prstGeom prst="rect">
            <a:avLst/>
          </a:prstGeom>
          <a:noFill/>
          <a:ln w="12700">
            <a:solidFill>
              <a:srgbClr val="B0443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3524409-7473-3741-891D-455EA83E9536}"/>
              </a:ext>
            </a:extLst>
          </p:cNvPr>
          <p:cNvCxnSpPr>
            <a:cxnSpLocks/>
          </p:cNvCxnSpPr>
          <p:nvPr/>
        </p:nvCxnSpPr>
        <p:spPr>
          <a:xfrm>
            <a:off x="2743199" y="3607002"/>
            <a:ext cx="518029" cy="176876"/>
          </a:xfrm>
          <a:prstGeom prst="line">
            <a:avLst/>
          </a:prstGeom>
          <a:ln w="9525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750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0A6F9D-CC40-284C-85E1-6E13EF1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3802982-F27C-7E44-8D15-346F16C6976B}"/>
              </a:ext>
            </a:extLst>
          </p:cNvPr>
          <p:cNvSpPr/>
          <p:nvPr/>
        </p:nvSpPr>
        <p:spPr>
          <a:xfrm>
            <a:off x="2275915" y="2535865"/>
            <a:ext cx="304407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gerendert, UI </a:t>
            </a:r>
            <a:r>
              <a:rPr lang="de-DE" sz="9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only</a:t>
            </a:r>
            <a:endParaRPr lang="de-DE" sz="9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9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JS Code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55D1DC8-3383-5C40-ACD3-B7E3B6D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2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B7F17BC-9F98-FA4F-B7E7-5251AF557594}"/>
              </a:ext>
            </a:extLst>
          </p:cNvPr>
          <p:cNvSpPr/>
          <p:nvPr/>
        </p:nvSpPr>
        <p:spPr>
          <a:xfrm>
            <a:off x="1075245" y="2500268"/>
            <a:ext cx="6283658" cy="18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rendert Komponente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9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response.readRoot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7B737A8-A2EB-F446-AD08-3C663246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960A5A-329C-4D47-8AA0-D04E902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275108" cy="1657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6E5A970-BE9D-BB4D-A071-2FE53B5B7A01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976A27-240A-1845-9F78-79B9322F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2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4400552" y="1989026"/>
            <a:ext cx="2050676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B2B53B6-0700-7B46-AE0E-574C2759CCF5}"/>
              </a:ext>
            </a:extLst>
          </p:cNvPr>
          <p:cNvCxnSpPr>
            <a:cxnSpLocks/>
          </p:cNvCxnSpPr>
          <p:nvPr/>
        </p:nvCxnSpPr>
        <p:spPr>
          <a:xfrm>
            <a:off x="3056686" y="3049754"/>
            <a:ext cx="1234046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B24EDD2-1CFA-9B47-9AD2-03F71655EF5B}"/>
              </a:ext>
            </a:extLst>
          </p:cNvPr>
          <p:cNvCxnSpPr>
            <a:cxnSpLocks/>
          </p:cNvCxnSpPr>
          <p:nvPr/>
        </p:nvCxnSpPr>
        <p:spPr>
          <a:xfrm flipV="1">
            <a:off x="4290731" y="2014331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A4598A0-4C38-824F-981C-C08E86105BB1}"/>
              </a:ext>
            </a:extLst>
          </p:cNvPr>
          <p:cNvCxnSpPr>
            <a:cxnSpLocks/>
          </p:cNvCxnSpPr>
          <p:nvPr/>
        </p:nvCxnSpPr>
        <p:spPr>
          <a:xfrm>
            <a:off x="2263311" y="2014331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3B9E7CA-C81B-6C4A-95E7-D855C5BE4B3D}"/>
              </a:ext>
            </a:extLst>
          </p:cNvPr>
          <p:cNvSpPr/>
          <p:nvPr/>
        </p:nvSpPr>
        <p:spPr>
          <a:xfrm>
            <a:off x="3629868" y="2467877"/>
            <a:ext cx="2005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über </a:t>
            </a:r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C52592D-501B-1F4F-93BF-D320310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sz="115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6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bleibt nach Server </a:t>
            </a:r>
            <a:r>
              <a:rPr lang="de-DE" sz="1151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Rounttrip</a:t>
            </a: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erhalten</a:t>
            </a:r>
            <a:endParaRPr lang="de-DE" sz="1151" b="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4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State bleibt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3863840" y="191121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707880" y="204201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863840" y="3324021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4077156" y="3931462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einen globalen Cache (</a:t>
            </a:r>
            <a:r>
              <a:rPr lang="de-DE" b="0" dirty="0" err="1">
                <a:solidFill>
                  <a:srgbClr val="36544F"/>
                </a:solidFill>
              </a:rPr>
              <a:t>unstable</a:t>
            </a:r>
            <a:r>
              <a:rPr lang="de-DE" b="0" dirty="0">
                <a:solidFill>
                  <a:srgbClr val="36544F"/>
                </a:solidFill>
              </a:rPr>
              <a:t> API!)</a:t>
            </a:r>
          </a:p>
          <a:p>
            <a:r>
              <a:rPr lang="de-DE" b="0" dirty="0">
                <a:solidFill>
                  <a:srgbClr val="36544F"/>
                </a:solidFill>
              </a:rPr>
              <a:t>Der Cache hält die UI-Fragmente und kann mit neuen UI Fragmenten (zzt. manuell) aktualisiert werden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25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05681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2983991" y="3986728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9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6" y="1485569"/>
            <a:ext cx="6651075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5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</p:spTree>
    <p:extLst>
      <p:ext uri="{BB962C8B-B14F-4D97-AF65-F5344CB8AC3E}">
        <p14:creationId xmlns:p14="http://schemas.microsoft.com/office/powerpoint/2010/main" val="2831107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direkt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Client Komponenten können hier zum Beispiel </a:t>
            </a:r>
            <a:r>
              <a:rPr lang="de-DE" sz="1400" b="0" dirty="0" err="1">
                <a:solidFill>
                  <a:srgbClr val="36544F"/>
                </a:solidFill>
              </a:rPr>
              <a:t>fetch-Requests</a:t>
            </a:r>
            <a:r>
              <a:rPr lang="de-DE" sz="1400" b="0" dirty="0">
                <a:solidFill>
                  <a:srgbClr val="36544F"/>
                </a:solidFill>
              </a:rPr>
              <a:t> ausführen</a:t>
            </a:r>
            <a:endParaRPr lang="de-DE" sz="1400" dirty="0"/>
          </a:p>
          <a:p>
            <a:pPr>
              <a:lnSpc>
                <a:spcPct val="130000"/>
              </a:lnSpc>
            </a:pPr>
            <a:r>
              <a:rPr lang="de-DE" sz="1400" b="0" i="1" dirty="0">
                <a:solidFill>
                  <a:srgbClr val="36544F"/>
                </a:solidFill>
              </a:rPr>
              <a:t>Was machen wir, bis die Daten vorhanden sind, während der Query läuft?</a:t>
            </a:r>
            <a:endParaRPr lang="de-DE" b="0" i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In der Zukunft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18.0 </a:t>
            </a:r>
            <a:r>
              <a:rPr lang="de-DE" dirty="0" err="1"/>
              <a:t>release</a:t>
            </a:r>
            <a:r>
              <a:rPr lang="de-DE" dirty="0"/>
              <a:t>, but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hoping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18.x minor </a:t>
            </a:r>
            <a:r>
              <a:rPr lang="de-DE" dirty="0" err="1"/>
              <a:t>releases</a:t>
            </a:r>
            <a:r>
              <a:rPr lang="de-DE" dirty="0"/>
              <a:t>." </a:t>
            </a:r>
            <a:r>
              <a:rPr lang="de-DE" sz="1050" dirty="0"/>
              <a:t>(https://</a:t>
            </a:r>
            <a:r>
              <a:rPr lang="de-DE" sz="1050" dirty="0" err="1"/>
              <a:t>github.com</a:t>
            </a:r>
            <a:r>
              <a:rPr lang="de-DE" sz="1050" dirty="0"/>
              <a:t>/</a:t>
            </a:r>
            <a:r>
              <a:rPr lang="de-DE" sz="1050" dirty="0" err="1"/>
              <a:t>reactwg</a:t>
            </a:r>
            <a:r>
              <a:rPr lang="de-DE" sz="1050" dirty="0"/>
              <a:t>/react-18/</a:t>
            </a:r>
            <a:r>
              <a:rPr lang="de-DE" sz="1050" dirty="0" err="1"/>
              <a:t>discussions</a:t>
            </a:r>
            <a:r>
              <a:rPr lang="de-DE" sz="1050" dirty="0"/>
              <a:t>/47#discussioncomment-847004)</a:t>
            </a:r>
            <a:endParaRPr lang="de-DE" sz="105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45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150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(Datenbank + FS in Server-Komponenten möglich,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fetch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z.B. würde auch im Client gehen)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3959784" y="2136229"/>
            <a:ext cx="1114742" cy="92866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Wrapper, die bekannte APIs (z.B. </a:t>
            </a:r>
            <a:r>
              <a:rPr lang="de-DE" b="0" dirty="0" err="1">
                <a:solidFill>
                  <a:srgbClr val="36544F"/>
                </a:solidFill>
              </a:rPr>
              <a:t>Postgres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fs</a:t>
            </a:r>
            <a:r>
              <a:rPr lang="de-DE" b="0" dirty="0">
                <a:solidFill>
                  <a:srgbClr val="36544F"/>
                </a:solidFill>
              </a:rPr>
              <a:t>) für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zur Verfügung stellen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diese Wrapper weiß React, dass eine Komponente noch auf Daten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kann dann die Fallback-Komponente dargestellt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Client-seitige </a:t>
            </a:r>
            <a:r>
              <a:rPr lang="de-DE" b="0" dirty="0" err="1">
                <a:solidFill>
                  <a:srgbClr val="36544F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 gilt das analog (Wrapper um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Die Wrapper APIs können später wohl von der Community implementiert und zur Verfügung 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1515504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(falls noch Zeit 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</a:t>
            </a:r>
            <a:r>
              <a:rPr lang="de-DE" sz="1200" dirty="0" err="1">
                <a:solidFill>
                  <a:srgbClr val="36544F"/>
                </a:solidFill>
              </a:rPr>
              <a:t>delay.server.js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</a:rPr>
              <a:t>Suspense</a:t>
            </a:r>
            <a:r>
              <a:rPr lang="de-DE" sz="1200" dirty="0">
                <a:solidFill>
                  <a:srgbClr val="36544F"/>
                </a:solidFill>
              </a:rPr>
              <a:t>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Post aufrufen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383212" y="886675"/>
            <a:ext cx="23775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Abgrenzung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14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570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Wenn vom Browser geladen, ist die Anwendung interaktiv</a:t>
            </a:r>
          </a:p>
          <a:p>
            <a:pPr lvl="1"/>
            <a:r>
              <a:rPr lang="de-DE" dirty="0"/>
              <a:t>Danach in der Regel keine Server Round-trips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62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👍 Schnelle erste Darstellung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Kein Gewinn, bis Anwendung im Client auch </a:t>
            </a:r>
            <a:r>
              <a:rPr lang="de-DE" b="0" i="1" dirty="0">
                <a:solidFill>
                  <a:srgbClr val="36544F"/>
                </a:solidFill>
              </a:rPr>
              <a:t>interaktiv</a:t>
            </a:r>
            <a:r>
              <a:rPr lang="de-DE" b="0" dirty="0">
                <a:solidFill>
                  <a:srgbClr val="36544F"/>
                </a:solidFill>
              </a:rPr>
              <a:t> ist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Kompletter Anwendungscode muss auf den Client (Bandbreite! Performance!)</a:t>
            </a:r>
          </a:p>
          <a:p>
            <a:r>
              <a:rPr lang="de-DE" b="0" dirty="0">
                <a:solidFill>
                  <a:srgbClr val="36544F"/>
                </a:solidFill>
              </a:rPr>
              <a:t>🤨 Anwendungscode muss auf Client </a:t>
            </a:r>
            <a:r>
              <a:rPr lang="de-DE" b="0" i="1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Server funktionieren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885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/>
              <a:t>TODO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B26E516-016C-A642-8C16-EB3DADE6A10C}"/>
              </a:ext>
            </a:extLst>
          </p:cNvPr>
          <p:cNvSpPr txBox="1"/>
          <p:nvPr/>
        </p:nvSpPr>
        <p:spPr>
          <a:xfrm>
            <a:off x="1170665" y="1968580"/>
            <a:ext cx="607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r>
              <a:rPr lang="de-DE" dirty="0">
                <a:solidFill>
                  <a:srgbClr val="FF0000"/>
                </a:solidFill>
              </a:rPr>
              <a:t>Skizze welche Komponenten (bzw. welcher Source-Code) werden übertragen </a:t>
            </a:r>
            <a:r>
              <a:rPr lang="de-DE" dirty="0" err="1">
                <a:solidFill>
                  <a:srgbClr val="FF0000"/>
                </a:solidFill>
              </a:rPr>
              <a:t>vs</a:t>
            </a:r>
            <a:r>
              <a:rPr lang="de-DE" dirty="0">
                <a:solidFill>
                  <a:srgbClr val="FF0000"/>
                </a:solidFill>
              </a:rPr>
              <a:t> wo wird nur HTML-/UI-Code übertragen</a:t>
            </a:r>
          </a:p>
          <a:p>
            <a:r>
              <a:rPr lang="de-DE" dirty="0">
                <a:solidFill>
                  <a:srgbClr val="FF0000"/>
                </a:solidFill>
              </a:rPr>
              <a:t>Kombination SSR und Server Components</a:t>
            </a: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5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7473" y="1394506"/>
            <a:ext cx="3809056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4046856" y="1152133"/>
            <a:ext cx="10502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Stand: Experimentell...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offizielle Beispiel App, die aus instabilen APIs besteht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 aussehen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Serverkommunikation aussehen wird (Protokoll und APIs)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aussieht (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, React </a:t>
            </a:r>
            <a:r>
              <a:rPr lang="de-DE" b="0" dirty="0" err="1">
                <a:solidFill>
                  <a:srgbClr val="36544F"/>
                </a:solidFill>
              </a:rPr>
              <a:t>DevTools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 ...)</a:t>
            </a:r>
          </a:p>
          <a:p>
            <a:r>
              <a:rPr lang="de-DE" b="0" dirty="0">
                <a:solidFill>
                  <a:srgbClr val="36544F"/>
                </a:solidFill>
              </a:rPr>
              <a:t>Weitere große Baustellen offen (Integration Libraries)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2AF016-D759-7145-9B5D-86C67FE10769}"/>
              </a:ext>
            </a:extLst>
          </p:cNvPr>
          <p:cNvSpPr/>
          <p:nvPr/>
        </p:nvSpPr>
        <p:spPr>
          <a:xfrm>
            <a:off x="459163" y="3332757"/>
            <a:ext cx="82256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>
                <a:solidFill>
                  <a:srgbClr val="9E60B8"/>
                </a:solidFill>
              </a:rPr>
              <a:t>"</a:t>
            </a:r>
            <a:r>
              <a:rPr lang="de-DE" i="1" dirty="0" err="1">
                <a:solidFill>
                  <a:srgbClr val="9E60B8"/>
                </a:solidFill>
              </a:rPr>
              <a:t>While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we’re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busy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with</a:t>
            </a:r>
            <a:r>
              <a:rPr lang="de-DE" i="1" dirty="0">
                <a:solidFill>
                  <a:srgbClr val="9E60B8"/>
                </a:solidFill>
              </a:rPr>
              <a:t> React 18, Server Components </a:t>
            </a:r>
            <a:r>
              <a:rPr lang="de-DE" i="1" dirty="0" err="1">
                <a:solidFill>
                  <a:srgbClr val="9E60B8"/>
                </a:solidFill>
              </a:rPr>
              <a:t>is</a:t>
            </a:r>
            <a:r>
              <a:rPr lang="de-DE" i="1" dirty="0">
                <a:solidFill>
                  <a:srgbClr val="9E60B8"/>
                </a:solidFill>
              </a:rPr>
              <a:t> on hold. This </a:t>
            </a:r>
            <a:r>
              <a:rPr lang="de-DE" i="1" dirty="0" err="1">
                <a:solidFill>
                  <a:srgbClr val="9E60B8"/>
                </a:solidFill>
              </a:rPr>
              <a:t>means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that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it’s</a:t>
            </a:r>
            <a:r>
              <a:rPr lang="de-DE" i="1" dirty="0">
                <a:solidFill>
                  <a:srgbClr val="9E60B8"/>
                </a:solidFill>
              </a:rPr>
              <a:t> still in </a:t>
            </a:r>
            <a:r>
              <a:rPr lang="de-DE" i="1" dirty="0" err="1">
                <a:solidFill>
                  <a:srgbClr val="9E60B8"/>
                </a:solidFill>
              </a:rPr>
              <a:t>very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early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research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phase</a:t>
            </a:r>
            <a:r>
              <a:rPr lang="de-DE" i="1" dirty="0">
                <a:solidFill>
                  <a:srgbClr val="9E60B8"/>
                </a:solidFill>
              </a:rPr>
              <a:t>."</a:t>
            </a:r>
          </a:p>
          <a:p>
            <a:pPr marL="342900" lvl="1" indent="0" algn="ctr">
              <a:buNone/>
            </a:pPr>
            <a:r>
              <a:rPr lang="de-DE" sz="1200" dirty="0">
                <a:solidFill>
                  <a:srgbClr val="1778B8"/>
                </a:solidFill>
              </a:rPr>
              <a:t>(https://</a:t>
            </a:r>
            <a:r>
              <a:rPr lang="de-DE" sz="1200" dirty="0" err="1">
                <a:solidFill>
                  <a:srgbClr val="1778B8"/>
                </a:solidFill>
              </a:rPr>
              <a:t>github.com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reactwg</a:t>
            </a:r>
            <a:r>
              <a:rPr lang="de-DE" sz="1200" dirty="0">
                <a:solidFill>
                  <a:srgbClr val="1778B8"/>
                </a:solidFill>
              </a:rPr>
              <a:t>/react-18/</a:t>
            </a:r>
            <a:r>
              <a:rPr lang="de-DE" sz="1200" dirty="0" err="1">
                <a:solidFill>
                  <a:srgbClr val="1778B8"/>
                </a:solidFill>
              </a:rPr>
              <a:t>discussions</a:t>
            </a:r>
            <a:r>
              <a:rPr lang="de-DE" sz="1200" dirty="0">
                <a:solidFill>
                  <a:srgbClr val="1778B8"/>
                </a:solidFill>
              </a:rPr>
              <a:t>/98)</a:t>
            </a:r>
          </a:p>
        </p:txBody>
      </p:sp>
    </p:spTree>
    <p:extLst>
      <p:ext uri="{BB962C8B-B14F-4D97-AF65-F5344CB8AC3E}">
        <p14:creationId xmlns:p14="http://schemas.microsoft.com/office/powerpoint/2010/main" val="2906701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wohl als erstes für Frameworks wie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b="0" dirty="0" err="1">
                <a:solidFill>
                  <a:srgbClr val="36544F"/>
                </a:solidFill>
              </a:rPr>
              <a:t>Gatsby</a:t>
            </a:r>
            <a:r>
              <a:rPr lang="de-DE" b="0" dirty="0">
                <a:solidFill>
                  <a:srgbClr val="36544F"/>
                </a:solidFill>
              </a:rPr>
              <a:t> zur Verfügung gestellt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Apps mit viel statischem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Integration dann auch mit SSR</a:t>
            </a:r>
          </a:p>
        </p:txBody>
      </p:sp>
    </p:spTree>
    <p:extLst>
      <p:ext uri="{BB962C8B-B14F-4D97-AF65-F5344CB8AC3E}">
        <p14:creationId xmlns:p14="http://schemas.microsoft.com/office/powerpoint/2010/main" val="1943050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Erfahrungen mit anderen Technologien, die "Misch-Betrieb" erlauben, sind eher durchwachsen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Architektur gerät schnell aus dem Ruder ("was läuft wo?")</a:t>
            </a:r>
          </a:p>
          <a:p>
            <a:pPr lvl="1"/>
            <a:r>
              <a:rPr lang="de-DE" dirty="0"/>
              <a:t>Kommunikation mit dem Server gewöhnungsbedürftig (Daten hin, UI zurück)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Properties müssen immer über Server gehen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auf jeden Fall nichts für </a:t>
            </a:r>
            <a:r>
              <a:rPr lang="de-DE" dirty="0">
                <a:solidFill>
                  <a:srgbClr val="36544F"/>
                </a:solidFill>
              </a:rPr>
              <a:t>jede </a:t>
            </a:r>
            <a:r>
              <a:rPr lang="de-DE" b="0" dirty="0">
                <a:solidFill>
                  <a:srgbClr val="36544F"/>
                </a:solidFill>
              </a:rPr>
              <a:t>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Man muss JavaScript-Ausführung auf  dem Server zulassen</a:t>
            </a:r>
          </a:p>
        </p:txBody>
      </p:sp>
    </p:spTree>
    <p:extLst>
      <p:ext uri="{BB962C8B-B14F-4D97-AF65-F5344CB8AC3E}">
        <p14:creationId xmlns:p14="http://schemas.microsoft.com/office/powerpoint/2010/main" val="3890587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" – Links</a:t>
            </a:r>
          </a:p>
          <a:p>
            <a:r>
              <a:rPr lang="de-DE" b="0" dirty="0">
                <a:solidFill>
                  <a:srgbClr val="36544F"/>
                </a:solidFill>
              </a:rPr>
              <a:t>Blog Post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2"/>
              </a:rPr>
              <a:t>https://reactjs.org/blog/2020/12/21/data-fetching-with-react-server-components.html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React Server Components (Intro Video)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3"/>
              </a:rPr>
              <a:t>https://www.youtube.com/watch?v=TQQPAU21ZUw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RFC mit FAQ und Diskussionen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4"/>
              </a:rPr>
              <a:t>https://github.com/reactjs/rfcs/pull/188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25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/wjax2021-server-components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2679</Words>
  <Application>Microsoft Macintosh PowerPoint</Application>
  <PresentationFormat>Bildschirmpräsentation (16:9)</PresentationFormat>
  <Paragraphs>544</Paragraphs>
  <Slides>65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W-JAX München | 10. November 2021 | @nilshartmann</vt:lpstr>
      <vt:lpstr>https://nilshartmann.net</vt:lpstr>
      <vt:lpstr>current state</vt:lpstr>
      <vt:lpstr>Ein Beispiel...</vt:lpstr>
      <vt:lpstr>Ein Beispiel</vt:lpstr>
      <vt:lpstr>Ein Beispiel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Daten laden</vt:lpstr>
      <vt:lpstr>Daten laden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Suspense</vt:lpstr>
      <vt:lpstr>Server Components</vt:lpstr>
      <vt:lpstr>Server Components</vt:lpstr>
      <vt:lpstr>Server Components</vt:lpstr>
      <vt:lpstr>Server Components</vt:lpstr>
      <vt:lpstr>PowerPoint-Präsentation</vt:lpstr>
      <vt:lpstr>SSR</vt:lpstr>
      <vt:lpstr>SSR</vt:lpstr>
      <vt:lpstr>SSR</vt:lpstr>
      <vt:lpstr>SSR</vt:lpstr>
      <vt:lpstr>SSR</vt:lpstr>
      <vt:lpstr>PowerPoint-Präsentation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1090</cp:revision>
  <cp:lastPrinted>2019-09-04T14:49:47Z</cp:lastPrinted>
  <dcterms:created xsi:type="dcterms:W3CDTF">2016-03-28T15:59:53Z</dcterms:created>
  <dcterms:modified xsi:type="dcterms:W3CDTF">2021-10-14T20:04:48Z</dcterms:modified>
</cp:coreProperties>
</file>